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5"/>
  </p:notesMasterIdLst>
  <p:sldIdLst>
    <p:sldId id="285" r:id="rId5"/>
    <p:sldId id="289" r:id="rId6"/>
    <p:sldId id="290" r:id="rId7"/>
    <p:sldId id="291" r:id="rId8"/>
    <p:sldId id="292" r:id="rId9"/>
    <p:sldId id="257" r:id="rId10"/>
    <p:sldId id="258" r:id="rId11"/>
    <p:sldId id="259" r:id="rId12"/>
    <p:sldId id="260" r:id="rId13"/>
    <p:sldId id="261" r:id="rId14"/>
    <p:sldId id="263" r:id="rId15"/>
    <p:sldId id="266" r:id="rId16"/>
    <p:sldId id="267" r:id="rId17"/>
    <p:sldId id="269" r:id="rId18"/>
    <p:sldId id="270" r:id="rId19"/>
    <p:sldId id="271" r:id="rId20"/>
    <p:sldId id="286" r:id="rId21"/>
    <p:sldId id="287" r:id="rId22"/>
    <p:sldId id="288" r:id="rId23"/>
    <p:sldId id="29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FACTORS</a:t>
            </a:r>
            <a:r>
              <a:rPr lang="en-US" sz="2800" baseline="0" dirty="0" smtClean="0">
                <a:latin typeface="Calibri" panose="020F0502020204030204" pitchFamily="34" charset="0"/>
              </a:rPr>
              <a:t> CONTRIBUTING TO WEIGHT LOSS</a:t>
            </a:r>
            <a:endParaRPr lang="en-US" sz="2800" dirty="0">
              <a:latin typeface="Calibri" panose="020F0502020204030204" pitchFamily="34" charset="0"/>
            </a:endParaRP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Factors Contributing to Weight Loss</c:v>
                </c:pt>
              </c:strCache>
            </c:strRef>
          </c:tx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3F55-41F0-8D05-386B3943E5C1}"/>
              </c:ext>
            </c:extLst>
          </c:dPt>
          <c:cat>
            <c:strRef>
              <c:f>Sheet1!$A$2:$A$5</c:f>
              <c:strCache>
                <c:ptCount val="3"/>
                <c:pt idx="0">
                  <c:v>Food (80%)</c:v>
                </c:pt>
                <c:pt idx="1">
                  <c:v>Physical Activity (10%)</c:v>
                </c:pt>
                <c:pt idx="2">
                  <c:v>Genetics (10%)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55-41F0-8D05-386B3943E5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E5910-22DA-4D1C-B6B0-DA1CF5E553FB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CDC3-F59E-44DB-840C-C9BE42BE27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3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dirty="0" err="1" smtClean="0"/>
              <a:t>MyPlate</a:t>
            </a:r>
            <a:r>
              <a:rPr lang="en-US" baseline="0" dirty="0" smtClean="0"/>
              <a:t> is great, but in this case, since we are controlling our calories, we will save our fruits(calories) for snack times. </a:t>
            </a:r>
          </a:p>
          <a:p>
            <a:r>
              <a:rPr lang="en-US" baseline="0" dirty="0" smtClean="0"/>
              <a:t>*Or follow </a:t>
            </a:r>
            <a:r>
              <a:rPr lang="en-US" baseline="0" dirty="0" err="1" smtClean="0"/>
              <a:t>MyPlate</a:t>
            </a:r>
            <a:r>
              <a:rPr lang="en-US" baseline="0" dirty="0" smtClean="0"/>
              <a:t> three times a day with zero-to-one snack.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D3485-17C8-4B3D-B387-2C867A9CB46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95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On a daily basis, most high school wrestlers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should be consuming 8 servings of grain products, 3 servings of vegetables, 3 servings of fruit,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 servings of low-fat milk products, and 2 servings of lean meat - depending upon body size and</a:t>
            </a:r>
          </a:p>
          <a:p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activity level.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D3485-17C8-4B3D-B387-2C867A9CB46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99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Complex carbohydrates are high in starch and low in simple sugars. </a:t>
            </a:r>
          </a:p>
          <a:p>
            <a:r>
              <a:rPr lang="en-US" dirty="0" smtClean="0"/>
              <a:t>*Note:</a:t>
            </a:r>
            <a:r>
              <a:rPr lang="en-US" baseline="0" dirty="0" smtClean="0"/>
              <a:t> Choosing complex carbohydrates and decreasing simple sugars is a great recipe for losing weight.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D3485-17C8-4B3D-B387-2C867A9CB46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01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*Protects vital organs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Limit</a:t>
            </a:r>
            <a:r>
              <a:rPr lang="en-US" baseline="0" dirty="0" smtClean="0"/>
              <a:t> -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pizzas topped with meat, hamburgers, </a:t>
            </a:r>
            <a:r>
              <a:rPr lang="en-US" sz="1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french</a:t>
            </a:r>
            <a:endParaRPr lang="en-US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D3485-17C8-4B3D-B387-2C867A9CB46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438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200" i="1" dirty="0" smtClean="0">
                <a:latin typeface="Calibri" panose="020F0502020204030204" pitchFamily="34" charset="0"/>
              </a:rPr>
              <a:t>Planning ahead will help you stick to a healthy diet and eat well, </a:t>
            </a:r>
          </a:p>
          <a:p>
            <a:pPr marL="0" indent="0" algn="ctr">
              <a:buNone/>
            </a:pPr>
            <a:r>
              <a:rPr lang="en-US" sz="1200" i="1" dirty="0" smtClean="0">
                <a:latin typeface="Calibri" panose="020F0502020204030204" pitchFamily="34" charset="0"/>
              </a:rPr>
              <a:t>no matter where you are or how busy your schedule gets.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D3485-17C8-4B3D-B387-2C867A9CB46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85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Eating breakfast helps keep off weight in the long run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D3485-17C8-4B3D-B387-2C867A9CB46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6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Calibri" panose="020F0502020204030204" pitchFamily="34" charset="0"/>
              </a:rPr>
              <a:t>Try drinking a glass of water first before you get something to eat.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D3485-17C8-4B3D-B387-2C867A9CB46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237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*Make</a:t>
            </a:r>
            <a:r>
              <a:rPr lang="en-US" baseline="0" dirty="0" smtClean="0"/>
              <a:t> note how each meal/snack includes a good amount of protein and fiber!  Filling, yet satisfying! </a:t>
            </a:r>
          </a:p>
          <a:p>
            <a:r>
              <a:rPr lang="en-US" baseline="0" dirty="0" smtClean="0"/>
              <a:t>Herbed omelet wrap recipe - https://www.hy-vee.com/meal-solutions/recipes/Herbed-Omelet-Wraps-R8998.aspx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Meal calorie count is approximately 1,420 – considering Greek yogurt and berries are 200 calories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Breakfast – Herbed Omelet Wrap - http://www.hy-vee.com/meal-solutions/recipes/Herbed-Omelet-Wraps-R8998.aspx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D3485-17C8-4B3D-B387-2C867A9CB46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19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0"/>
            <a:ext cx="10972800" cy="8382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6019800"/>
            <a:ext cx="10972800" cy="6096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827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2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0000" y="152400"/>
            <a:ext cx="27940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52400"/>
            <a:ext cx="8178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53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0"/>
            <a:ext cx="10972800" cy="8382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6019800"/>
            <a:ext cx="10972800" cy="6096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53296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93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33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524000"/>
            <a:ext cx="5486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86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44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41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28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680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06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57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9824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29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0000" y="152400"/>
            <a:ext cx="27940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52400"/>
            <a:ext cx="8178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29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0"/>
            <a:ext cx="10972800" cy="8382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6019800"/>
            <a:ext cx="10972800" cy="6096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56303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851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8828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524000"/>
            <a:ext cx="5486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86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74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27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39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68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1337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4773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56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498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0000" y="152400"/>
            <a:ext cx="27940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52400"/>
            <a:ext cx="8178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8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0"/>
            <a:ext cx="10972800" cy="8382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6019800"/>
            <a:ext cx="10972800" cy="6096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41265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864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00120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524000"/>
            <a:ext cx="5486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86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154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684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3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524000"/>
            <a:ext cx="5486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86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336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74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5633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42365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653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0000" y="152400"/>
            <a:ext cx="27940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52400"/>
            <a:ext cx="8178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6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4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3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48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464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429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152400"/>
            <a:ext cx="1117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524000"/>
            <a:ext cx="11176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		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556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152400"/>
            <a:ext cx="1117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524000"/>
            <a:ext cx="11176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		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600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152400"/>
            <a:ext cx="1117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524000"/>
            <a:ext cx="11176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		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303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152400"/>
            <a:ext cx="1117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524000"/>
            <a:ext cx="11176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		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417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jpg"/><Relationship Id="rId11" Type="http://schemas.openxmlformats.org/officeDocument/2006/relationships/image" Target="../media/image5.jpg"/><Relationship Id="rId5" Type="http://schemas.openxmlformats.org/officeDocument/2006/relationships/image" Target="../media/image21.jpg"/><Relationship Id="rId10" Type="http://schemas.openxmlformats.org/officeDocument/2006/relationships/image" Target="../media/image24.jpeg"/><Relationship Id="rId4" Type="http://schemas.openxmlformats.org/officeDocument/2006/relationships/image" Target="../media/image20.png"/><Relationship Id="rId9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105400"/>
            <a:ext cx="9144000" cy="838200"/>
          </a:xfrm>
        </p:spPr>
        <p:txBody>
          <a:bodyPr/>
          <a:lstStyle/>
          <a:p>
            <a:r>
              <a:rPr lang="en-US" sz="4000" dirty="0">
                <a:effectLst/>
                <a:latin typeface="Segoe Print" panose="02000600000000000000" pitchFamily="2" charset="0"/>
              </a:rPr>
              <a:t>Energy Balance</a:t>
            </a:r>
            <a:br>
              <a:rPr lang="en-US" sz="4000" dirty="0">
                <a:effectLst/>
                <a:latin typeface="Segoe Print" panose="02000600000000000000" pitchFamily="2" charset="0"/>
              </a:rPr>
            </a:br>
            <a:r>
              <a:rPr lang="en-US" sz="3200" dirty="0">
                <a:effectLst/>
              </a:rPr>
              <a:t>How to Stay on Track with Weight Goals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3810000"/>
            <a:ext cx="26638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61722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Rebecca Forrest, MS, RD, LD</a:t>
            </a:r>
            <a:endParaRPr lang="en-US" sz="2800" dirty="0">
              <a:solidFill>
                <a:srgbClr val="0033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7612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9"/>
    </mc:Choice>
    <mc:Fallback xmlns="">
      <p:transition spd="slow" advTm="226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Fat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96029" y="1752599"/>
            <a:ext cx="8382000" cy="4038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8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Essential to the human body 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(in moderation)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Provides long-term energy for the body</a:t>
            </a:r>
          </a:p>
          <a:p>
            <a:pPr lvl="1">
              <a:spcBef>
                <a:spcPts val="0"/>
              </a:spcBef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Print" panose="02000600000000000000" pitchFamily="2" charset="0"/>
              </a:rPr>
              <a:t>May be more difficult for the body to use for energy </a:t>
            </a:r>
          </a:p>
          <a:p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Limit saturated fat</a:t>
            </a:r>
            <a:endParaRPr lang="en-US" sz="2800" dirty="0">
              <a:latin typeface="Calibri" panose="020F0502020204030204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ts val="1800"/>
              </a:spcBef>
              <a:buNone/>
              <a:defRPr/>
            </a:pPr>
            <a:endParaRPr lang="en-US" sz="1200" b="1" i="1" dirty="0">
              <a:solidFill>
                <a:schemeClr val="tx1">
                  <a:lumMod val="75000"/>
                  <a:lumOff val="25000"/>
                </a:schemeClr>
              </a:solidFill>
              <a:latin typeface="Segoe Print" panose="02000600000000000000" pitchFamily="2" charset="0"/>
            </a:endParaRPr>
          </a:p>
          <a:p>
            <a:pPr marL="0" indent="0" algn="ctr">
              <a:lnSpc>
                <a:spcPct val="90000"/>
              </a:lnSpc>
              <a:spcBef>
                <a:spcPts val="1800"/>
              </a:spcBef>
              <a:buNone/>
              <a:defRPr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Print" panose="02000600000000000000" pitchFamily="2" charset="0"/>
              </a:rPr>
              <a:t>Olive oil, avocado, nuts, nut butters </a:t>
            </a:r>
          </a:p>
          <a:p>
            <a:pPr marL="0" indent="0" algn="ctr">
              <a:lnSpc>
                <a:spcPct val="90000"/>
              </a:lnSpc>
              <a:spcBef>
                <a:spcPts val="1800"/>
              </a:spcBef>
              <a:buNone/>
              <a:defRPr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Print" panose="02000600000000000000" pitchFamily="2" charset="0"/>
              </a:rPr>
              <a:t>and salad dressing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5357" y="1715729"/>
            <a:ext cx="625344" cy="17132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542" y="4620772"/>
            <a:ext cx="1473459" cy="14734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820" y="6297172"/>
            <a:ext cx="1203437" cy="45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Protein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0" y="1905000"/>
            <a:ext cx="87630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8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Good source of energy </a:t>
            </a:r>
          </a:p>
          <a:p>
            <a:pPr>
              <a:lnSpc>
                <a:spcPct val="90000"/>
              </a:lnSpc>
              <a:spcBef>
                <a:spcPts val="18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Builds and repairs body tissues</a:t>
            </a: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(muscles and organs)</a:t>
            </a:r>
            <a:endParaRPr lang="en-US" sz="30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Supports the immune system</a:t>
            </a:r>
          </a:p>
          <a:p>
            <a:pPr>
              <a:lnSpc>
                <a:spcPct val="90000"/>
              </a:lnSpc>
              <a:spcBef>
                <a:spcPts val="18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Helps move vitamins &amp; minerals</a:t>
            </a:r>
          </a:p>
          <a:p>
            <a:pPr marL="0" indent="0" algn="ctr">
              <a:lnSpc>
                <a:spcPct val="90000"/>
              </a:lnSpc>
              <a:spcBef>
                <a:spcPts val="1800"/>
              </a:spcBef>
              <a:buNone/>
              <a:defRPr/>
            </a:pPr>
            <a:endParaRPr lang="en-US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Segoe Print" panose="02000600000000000000" pitchFamily="2" charset="0"/>
            </a:endParaRPr>
          </a:p>
          <a:p>
            <a:pPr marL="0" indent="0" algn="ctr">
              <a:lnSpc>
                <a:spcPct val="90000"/>
              </a:lnSpc>
              <a:spcBef>
                <a:spcPts val="1800"/>
              </a:spcBef>
              <a:buNone/>
              <a:defRPr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Print" panose="02000600000000000000" pitchFamily="2" charset="0"/>
              </a:rPr>
              <a:t>Beef, eggs, pork, fish, poultry, beans etc.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974182"/>
            <a:ext cx="1655086" cy="1671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0" y="6248400"/>
            <a:ext cx="11938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2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Eat?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Choose foods from all food groups</a:t>
            </a:r>
          </a:p>
          <a:p>
            <a:endParaRPr 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Think protein and fiber!</a:t>
            </a:r>
          </a:p>
          <a:p>
            <a:pPr lvl="2"/>
            <a:r>
              <a:rPr lang="en-US" sz="2000" b="1" dirty="0">
                <a:solidFill>
                  <a:srgbClr val="4BC32F"/>
                </a:solidFill>
                <a:latin typeface="Segoe Print" panose="02000600000000000000" pitchFamily="2" charset="0"/>
              </a:rPr>
              <a:t>Protein and vegetable sources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86000" y="3581401"/>
          <a:ext cx="7924800" cy="2994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501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Protein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Vegetable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Fruit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Grain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Other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64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oz. chicken breast </a:t>
                      </a:r>
                      <a:endParaRPr lang="en-US" sz="18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2 cups leafy greens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½ cup mandarin oranges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whole-wheat</a:t>
                      </a: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 roll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2 tbsp.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salad dressing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41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½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cup cooked black beans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1 cup chopped lettuce -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½ cup chopped tomatoes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½ frozen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banana blended with ½ cup frozen berries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whole-wheat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tortilla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½ medium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avocado 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6233382"/>
            <a:ext cx="1279730" cy="47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4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Snacks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76400"/>
            <a:ext cx="8534400" cy="5257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Plan ahead for snack that includes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protein and/or fiber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i="1" dirty="0">
              <a:latin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Print" panose="02000600000000000000" pitchFamily="2" charset="0"/>
              </a:rPr>
              <a:t>Try these simple smart snacks to pack!</a:t>
            </a:r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858369"/>
              </p:ext>
            </p:extLst>
          </p:nvPr>
        </p:nvGraphicFramePr>
        <p:xfrm>
          <a:off x="3200400" y="3352800"/>
          <a:ext cx="70104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911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Protein</a:t>
                      </a:r>
                      <a:r>
                        <a:rPr lang="en-US" sz="2000" i="1" baseline="0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 Source</a:t>
                      </a:r>
                      <a:endParaRPr lang="en-US" sz="2000" i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Fiber Source</a:t>
                      </a:r>
                      <a:endParaRPr lang="en-US" sz="2000" i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91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 oz. cheese stick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6-10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whole-grain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</a:rPr>
                        <a:t> crackers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91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½ cup </a:t>
                      </a:r>
                      <a:r>
                        <a:rPr lang="en-US" sz="2000" dirty="0" err="1" smtClean="0">
                          <a:latin typeface="Calibri" panose="020F0502020204030204" pitchFamily="34" charset="0"/>
                        </a:rPr>
                        <a:t>edamame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en-US" sz="2000" dirty="0" err="1" smtClean="0">
                          <a:latin typeface="Calibri" panose="020F0502020204030204" pitchFamily="34" charset="0"/>
                        </a:rPr>
                        <a:t>clementines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10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6 oz. Greek yogurt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2/3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</a:rPr>
                        <a:t> cup berries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91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 oz. nuts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 small apple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91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 tbsp. peanut butter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 slice whole-grain toast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6233382"/>
            <a:ext cx="1279730" cy="4798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2200" y="32766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74533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Breakfast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1803544" y="1752600"/>
            <a:ext cx="8504238" cy="4572000"/>
          </a:xfrm>
        </p:spPr>
        <p:txBody>
          <a:bodyPr/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Print" panose="02000600000000000000" pitchFamily="2" charset="0"/>
                <a:ea typeface="ＭＳ Ｐゴシック" panose="020B0600070205080204" pitchFamily="34" charset="-128"/>
              </a:rPr>
              <a:t>Eating breakfast may help decrease 200 calories a day or 24 pounds a year.</a:t>
            </a:r>
          </a:p>
          <a:p>
            <a:pPr>
              <a:spcBef>
                <a:spcPts val="1800"/>
              </a:spcBef>
            </a:pPr>
            <a:endParaRPr lang="en-US" altLang="en-US" sz="11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spcBef>
                <a:spcPts val="1800"/>
              </a:spcBef>
            </a:pP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Include a good source of protein and fiber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05000" y="3657601"/>
          <a:ext cx="7239000" cy="2143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9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9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962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Protein</a:t>
                      </a:r>
                      <a:endParaRPr lang="en-US" sz="2400" i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smtClean="0">
                          <a:solidFill>
                            <a:schemeClr val="tx2"/>
                          </a:solidFill>
                          <a:latin typeface="Calibri" panose="020F0502020204030204" pitchFamily="34" charset="0"/>
                        </a:rPr>
                        <a:t>Fiber &amp; Antioxidants</a:t>
                      </a:r>
                      <a:endParaRPr lang="en-US" sz="2400" i="1" dirty="0">
                        <a:solidFill>
                          <a:schemeClr val="tx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34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1-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</a:rPr>
                        <a:t>2 eggs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Whole-grain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 toast &amp; orange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09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 cup nonfat Greek yogurt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1/2 cup flax granola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&amp; 1 cup berries  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34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Protein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</a:rPr>
                        <a:t> bar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Apple 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34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Hot quinoa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</a:rPr>
                        <a:t> &amp; oatmeal cereal with berries &amp; nuts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39" y="4981699"/>
            <a:ext cx="1676400" cy="1197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6233382"/>
            <a:ext cx="1279730" cy="4798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358140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66190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 Every Couple of Hours 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1911927" y="1714500"/>
            <a:ext cx="5392132" cy="46482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Boosts metabolism </a:t>
            </a:r>
          </a:p>
          <a:p>
            <a:pPr>
              <a:spcBef>
                <a:spcPts val="1800"/>
              </a:spcBef>
            </a:pPr>
            <a:endParaRPr lang="en-US" altLang="en-US" sz="105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spcBef>
                <a:spcPts val="1800"/>
              </a:spcBef>
            </a:pP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Prevents overconsumption of food</a:t>
            </a:r>
          </a:p>
          <a:p>
            <a:pPr>
              <a:spcBef>
                <a:spcPts val="1800"/>
              </a:spcBef>
            </a:pPr>
            <a:endParaRPr lang="en-US" altLang="en-US" sz="6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spcBef>
                <a:spcPts val="1800"/>
              </a:spcBef>
            </a:pP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Choose healthy snacks</a:t>
            </a:r>
          </a:p>
          <a:p>
            <a:pPr lvl="1">
              <a:spcBef>
                <a:spcPts val="0"/>
              </a:spcBef>
            </a:pPr>
            <a:r>
              <a:rPr lang="en-US" altLang="en-US" sz="2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Think protein &amp; fiber!</a:t>
            </a:r>
          </a:p>
          <a:p>
            <a:pPr>
              <a:spcBef>
                <a:spcPts val="1800"/>
              </a:spcBef>
            </a:pPr>
            <a:endParaRPr lang="en-US" altLang="en-US" sz="11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>
              <a:spcBef>
                <a:spcPts val="1800"/>
              </a:spcBef>
            </a:pPr>
            <a:r>
              <a:rPr lang="en-US" altLang="en-US" sz="26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Helps obtain all necessary nutrients</a:t>
            </a: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038600"/>
            <a:ext cx="26670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981201"/>
            <a:ext cx="175260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6233382"/>
            <a:ext cx="1279730" cy="47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9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3543300" y="1735439"/>
            <a:ext cx="5105400" cy="1771455"/>
          </a:xfrm>
          <a:prstGeom prst="roundRect">
            <a:avLst/>
          </a:prstGeom>
          <a:gradFill flip="none" rotWithShape="1">
            <a:gsLst>
              <a:gs pos="0">
                <a:srgbClr val="669900">
                  <a:shade val="30000"/>
                  <a:satMod val="115000"/>
                </a:srgbClr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 cap="sq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you Hungry or Thirsty?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19500" y="1918736"/>
            <a:ext cx="495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FF"/>
                </a:solidFill>
                <a:latin typeface="Calibri" panose="020F0502020204030204" pitchFamily="34" charset="0"/>
              </a:rPr>
              <a:t>DID YOU KNOW? </a:t>
            </a:r>
          </a:p>
          <a:p>
            <a:pPr algn="ctr"/>
            <a:r>
              <a:rPr lang="en-US" sz="2200" dirty="0">
                <a:solidFill>
                  <a:srgbClr val="FFFFFF"/>
                </a:solidFill>
                <a:latin typeface="Calibri" panose="020F0502020204030204" pitchFamily="34" charset="0"/>
              </a:rPr>
              <a:t>The hypothalamus controls both hunger and thirst, so it sends the same signal whether you are hungry or thirsty.  </a:t>
            </a:r>
          </a:p>
          <a:p>
            <a:pPr algn="ctr"/>
            <a:endParaRPr lang="en-US" sz="2000" b="1" i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362200" y="3585144"/>
            <a:ext cx="8153400" cy="439521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Clr>
                <a:srgbClr val="81CA6A"/>
              </a:buClr>
              <a:buNone/>
              <a:defRPr/>
            </a:pPr>
            <a:endParaRPr lang="en-US" sz="2400" dirty="0">
              <a:solidFill>
                <a:srgbClr val="003300"/>
              </a:solidFill>
              <a:latin typeface="Calibri" panose="020F0502020204030204" pitchFamily="34" charset="0"/>
            </a:endParaRPr>
          </a:p>
          <a:p>
            <a:pPr lvl="1">
              <a:buClr>
                <a:srgbClr val="81CA6A"/>
              </a:buClr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It might take </a:t>
            </a:r>
            <a:r>
              <a:rPr lang="en-US" sz="2400" b="1" i="1" dirty="0">
                <a:solidFill>
                  <a:srgbClr val="003300">
                    <a:lumMod val="75000"/>
                    <a:lumOff val="25000"/>
                  </a:srgbClr>
                </a:solidFill>
                <a:latin typeface="Calibri" panose="020F0502020204030204" pitchFamily="34" charset="0"/>
              </a:rPr>
              <a:t>up to 15 minutes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for the hypothalamus to send a signal letting the body know thirst has been satisfied</a:t>
            </a:r>
          </a:p>
          <a:p>
            <a:pPr marL="457200" lvl="1" indent="0">
              <a:buClr>
                <a:srgbClr val="81CA6A"/>
              </a:buClr>
              <a:buNone/>
              <a:defRPr/>
            </a:pPr>
            <a:endParaRPr lang="en-US" sz="2400" dirty="0">
              <a:solidFill>
                <a:srgbClr val="003300"/>
              </a:solidFill>
              <a:latin typeface="Calibri" panose="020F0502020204030204" pitchFamily="34" charset="0"/>
            </a:endParaRPr>
          </a:p>
          <a:p>
            <a:pPr lvl="1">
              <a:buClr>
                <a:srgbClr val="81CA6A"/>
              </a:buClr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Determine the difference between</a:t>
            </a:r>
            <a:r>
              <a:rPr lang="en-US" sz="2400" b="1" i="1" dirty="0">
                <a:solidFill>
                  <a:srgbClr val="003300">
                    <a:lumMod val="75000"/>
                    <a:lumOff val="25000"/>
                  </a:srgbClr>
                </a:solidFill>
                <a:latin typeface="Calibri" panose="020F0502020204030204" pitchFamily="34" charset="0"/>
              </a:rPr>
              <a:t> hungry and thirsty</a:t>
            </a:r>
            <a:endParaRPr lang="en-US" sz="3200" b="1" i="1" kern="0" dirty="0">
              <a:solidFill>
                <a:srgbClr val="003300">
                  <a:lumMod val="75000"/>
                  <a:lumOff val="25000"/>
                </a:srgb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02444"/>
            <a:ext cx="12954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524000"/>
            <a:ext cx="1260356" cy="12603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6233382"/>
            <a:ext cx="1279730" cy="47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752600" y="1600200"/>
          <a:ext cx="8610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6233382"/>
            <a:ext cx="1279730" cy="47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3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067221"/>
            <a:ext cx="3219450" cy="55626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382000" cy="914400"/>
          </a:xfrm>
        </p:spPr>
        <p:txBody>
          <a:bodyPr/>
          <a:lstStyle/>
          <a:p>
            <a:r>
              <a:rPr lang="en-US" dirty="0" smtClean="0"/>
              <a:t>Size Matters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84082"/>
            <a:ext cx="4724334" cy="556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34200" y="6390531"/>
            <a:ext cx="358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FFFFFF"/>
                </a:solidFill>
                <a:latin typeface="Arial Narrow" panose="020B0606020202030204" pitchFamily="34" charset="0"/>
              </a:rPr>
              <a:t>Source: www.prowellness.vmhost.psu.edu/portion-distortion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6233382"/>
            <a:ext cx="1279730" cy="47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9454" y="1676401"/>
            <a:ext cx="1861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Segoe Print" panose="02000600000000000000" pitchFamily="2" charset="0"/>
              </a:rPr>
              <a:t>Breakfast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12815" y="167640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Segoe Print" panose="02000600000000000000" pitchFamily="2" charset="0"/>
              </a:rPr>
              <a:t>Lunch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6128" y="17255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Segoe Print" panose="02000600000000000000" pitchFamily="2" charset="0"/>
              </a:rPr>
              <a:t>A.M. Snack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36345" y="4491553"/>
            <a:ext cx="2127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Segoe Print" panose="02000600000000000000" pitchFamily="2" charset="0"/>
              </a:rPr>
              <a:t>P.M. Snack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46713" y="4491088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Segoe Print" panose="02000600000000000000" pitchFamily="2" charset="0"/>
              </a:rPr>
              <a:t>Dinner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810" y="2153007"/>
            <a:ext cx="1480290" cy="14020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767" y="4847417"/>
            <a:ext cx="1583874" cy="1330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803" y="2182258"/>
            <a:ext cx="1329431" cy="12250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017644" y="3380417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300">
                    <a:lumMod val="75000"/>
                    <a:lumOff val="25000"/>
                  </a:srgbClr>
                </a:solidFill>
                <a:latin typeface="Segoe Print" panose="02000600000000000000" pitchFamily="2" charset="0"/>
              </a:rPr>
              <a:t>Spinach Salad with Salmon &amp; Berries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40532" y="3619331"/>
            <a:ext cx="2710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3300">
                    <a:lumMod val="75000"/>
                    <a:lumOff val="25000"/>
                  </a:srgbClr>
                </a:solidFill>
                <a:latin typeface="Segoe Print" panose="02000600000000000000" pitchFamily="2" charset="0"/>
              </a:rPr>
              <a:t>Green Protein Smoothie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55411" y="6164765"/>
            <a:ext cx="225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300">
                    <a:lumMod val="75000"/>
                    <a:lumOff val="25000"/>
                  </a:srgbClr>
                </a:solidFill>
                <a:latin typeface="Segoe Print" panose="02000600000000000000" pitchFamily="2" charset="0"/>
              </a:rPr>
              <a:t>Fiesta Soup Meal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43919" y="6136025"/>
            <a:ext cx="2996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3300">
                    <a:lumMod val="75000"/>
                    <a:lumOff val="25000"/>
                  </a:srgbClr>
                </a:solidFill>
                <a:latin typeface="Segoe Print" panose="02000600000000000000" pitchFamily="2" charset="0"/>
              </a:rPr>
              <a:t>Greek Yogurt &amp; Berries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/>
          </p:nvPr>
        </p:nvGraphicFramePr>
        <p:xfrm>
          <a:off x="1921531" y="2103472"/>
          <a:ext cx="1479871" cy="1494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Bitmap Image" r:id="rId7" imgW="2857680" imgH="2886120" progId="Paint.Picture">
                  <p:embed/>
                </p:oleObj>
              </mc:Choice>
              <mc:Fallback>
                <p:oleObj name="Bitmap Image" r:id="rId7" imgW="2857680" imgH="2886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21531" y="2103472"/>
                        <a:ext cx="1479871" cy="1494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524001" y="3613686"/>
            <a:ext cx="2362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3300">
                    <a:lumMod val="75000"/>
                    <a:lumOff val="25000"/>
                  </a:srgbClr>
                </a:solidFill>
                <a:latin typeface="Segoe Print" panose="02000600000000000000" pitchFamily="2" charset="0"/>
              </a:rPr>
              <a:t>Herbed Omelet Wrap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509" y="4936477"/>
            <a:ext cx="1681355" cy="120096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18" y="2103473"/>
            <a:ext cx="479969" cy="146183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266" y="1944644"/>
            <a:ext cx="479969" cy="146183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17" y="4674191"/>
            <a:ext cx="479969" cy="146183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37" y="4741015"/>
            <a:ext cx="479969" cy="14618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97" y="6248401"/>
            <a:ext cx="1175495" cy="44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0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smtClean="0"/>
              <a:t>How Body Uses Energy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6526" y="1559858"/>
            <a:ext cx="8871473" cy="5298141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en-US" sz="2800" u="sng" dirty="0" smtClean="0">
                <a:effectLst/>
              </a:rPr>
              <a:t>Metabolism</a:t>
            </a:r>
            <a:r>
              <a:rPr lang="en-US" altLang="en-US" sz="2800" dirty="0" smtClean="0">
                <a:effectLst/>
              </a:rPr>
              <a:t> – the process by which the body breaks down substances &amp; gets energy from food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en-US" sz="2800" dirty="0" smtClean="0">
                <a:effectLst/>
              </a:rPr>
              <a:t>Energy needed is determined by 2 things</a:t>
            </a:r>
          </a:p>
          <a:p>
            <a:pPr marL="990600" lvl="1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dirty="0" smtClean="0">
                <a:effectLst/>
              </a:rPr>
              <a:t>Activity level</a:t>
            </a:r>
          </a:p>
          <a:p>
            <a:pPr marL="990600" lvl="1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u="sng" dirty="0" smtClean="0">
                <a:effectLst/>
              </a:rPr>
              <a:t>Basal Metabolism Rate (BMR):</a:t>
            </a:r>
            <a:r>
              <a:rPr lang="en-US" altLang="en-US" sz="2400" dirty="0" smtClean="0">
                <a:effectLst/>
              </a:rPr>
              <a:t> </a:t>
            </a:r>
            <a:r>
              <a:rPr lang="en-US" altLang="en-US" sz="2400" i="1" dirty="0" smtClean="0">
                <a:effectLst/>
              </a:rPr>
              <a:t>amount of energy needed to keep body functioning at rest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en-US" sz="2800" u="sng" dirty="0" smtClean="0">
                <a:effectLst/>
              </a:rPr>
              <a:t>Energy Balance</a:t>
            </a:r>
            <a:r>
              <a:rPr lang="en-US" altLang="en-US" sz="2800" dirty="0" smtClean="0">
                <a:effectLst/>
              </a:rPr>
              <a:t>: </a:t>
            </a:r>
            <a:r>
              <a:rPr lang="en-US" altLang="en-US" sz="2800" i="1" dirty="0" smtClean="0">
                <a:effectLst/>
              </a:rPr>
              <a:t>amount of food energy taken in is equal to amount of energy used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2400" i="1" u="sng" dirty="0" smtClean="0">
                <a:effectLst/>
              </a:rPr>
              <a:t>E.B. Formula: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en-US" sz="2000" dirty="0" err="1" smtClean="0">
                <a:effectLst/>
              </a:rPr>
              <a:t>BMR+energy</a:t>
            </a:r>
            <a:r>
              <a:rPr lang="en-US" altLang="en-US" sz="2000" dirty="0" smtClean="0">
                <a:effectLst/>
              </a:rPr>
              <a:t> for activity (24hrs)+energy to digest food = Total energy body needs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913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5400" dirty="0">
                <a:solidFill>
                  <a:srgbClr val="000000"/>
                </a:solidFill>
                <a:latin typeface="Bradley Hand ITC" panose="03070402050302030203" pitchFamily="66" charset="0"/>
              </a:rPr>
              <a:t>Thank You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</a:rPr>
              <a:t>Rebecca Forrest, MS, RD, LD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</a:rPr>
              <a:t>Liberty Hy-Vee Dietitian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</a:rPr>
              <a:t>816-792-3210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</a:rPr>
              <a:t>rforrest@hy-vee.com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9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>
                <a:effectLst/>
              </a:rPr>
              <a:t>Calculating Your Calorie </a:t>
            </a:r>
            <a:r>
              <a:rPr lang="en-US" altLang="en-US" b="1" u="sng" dirty="0" smtClean="0">
                <a:effectLst/>
              </a:rPr>
              <a:t>Needs</a:t>
            </a: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1484554" y="1524000"/>
            <a:ext cx="10199445" cy="40386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400" b="1" dirty="0" smtClean="0">
                <a:effectLst/>
              </a:rPr>
              <a:t>1. Calculating BMR calories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>
                <a:effectLst/>
              </a:rPr>
              <a:t>Females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/>
              <a:t>Body weight (pounds) x 10 = BMR calories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>
                <a:effectLst/>
              </a:rPr>
              <a:t>Males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/>
              <a:t>Body weight (pounds) x 11 = BMR calories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 smtClean="0">
                <a:effectLst/>
              </a:rPr>
              <a:t>2. Calculating Activity Level Calories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 smtClean="0">
                <a:effectLst/>
              </a:rPr>
              <a:t>Activity level		%BMR calories		Multiply by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 smtClean="0">
                <a:effectLst/>
              </a:rPr>
              <a:t>Inactive			30			    .30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 smtClean="0">
                <a:effectLst/>
              </a:rPr>
              <a:t>Average activity		50			    .50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 smtClean="0">
                <a:effectLst/>
              </a:rPr>
              <a:t>Very active		         75			    .75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 smtClean="0">
                <a:effectLst/>
              </a:rPr>
              <a:t>3. Calculating Calories Needed To Digest Food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>
                <a:effectLst/>
              </a:rPr>
              <a:t>(BMR calories + activity calories) (0.1) = Digestion calories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 smtClean="0">
                <a:effectLst/>
              </a:rPr>
              <a:t>4. Total calories needed = Step 1 + 2 + 3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743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61364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300" b="1" u="sng" dirty="0"/>
              <a:t>Calculating Your Caloric Needs (Do for self)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99708"/>
            <a:ext cx="9144000" cy="5158292"/>
          </a:xfrm>
        </p:spPr>
        <p:txBody>
          <a:bodyPr/>
          <a:lstStyle/>
          <a:p>
            <a:pPr marL="609600" indent="-609600">
              <a:buSzTx/>
              <a:buFont typeface="Wingdings" panose="05000000000000000000" pitchFamily="2" charset="2"/>
              <a:buChar char="§"/>
              <a:defRPr/>
            </a:pPr>
            <a:r>
              <a:rPr lang="en-US" dirty="0"/>
              <a:t>Mr. Evanson as an example</a:t>
            </a:r>
          </a:p>
          <a:p>
            <a:pPr marL="990600" lvl="1" indent="-533400">
              <a:buSzTx/>
              <a:buFont typeface="Wingdings" panose="05000000000000000000" pitchFamily="2" charset="2"/>
              <a:buChar char="§"/>
              <a:defRPr/>
            </a:pPr>
            <a:r>
              <a:rPr lang="en-US" dirty="0"/>
              <a:t>Step 1</a:t>
            </a:r>
          </a:p>
          <a:p>
            <a:pPr marL="1371600" lvl="2" indent="-457200">
              <a:buSzTx/>
              <a:buFont typeface="Wingdings" panose="05000000000000000000" pitchFamily="2" charset="2"/>
              <a:buChar char="§"/>
              <a:defRPr/>
            </a:pPr>
            <a:r>
              <a:rPr lang="en-US" dirty="0"/>
              <a:t>170 x 10 = 1700 (BMR calorie needs)</a:t>
            </a:r>
          </a:p>
          <a:p>
            <a:pPr marL="990600" lvl="1" indent="-533400">
              <a:buSzTx/>
              <a:buFont typeface="Wingdings" panose="05000000000000000000" pitchFamily="2" charset="2"/>
              <a:buChar char="§"/>
              <a:defRPr/>
            </a:pPr>
            <a:r>
              <a:rPr lang="en-US" dirty="0"/>
              <a:t>Step 2</a:t>
            </a:r>
          </a:p>
          <a:p>
            <a:pPr marL="1371600" lvl="2" indent="-457200">
              <a:buSzTx/>
              <a:buFont typeface="Wingdings" panose="05000000000000000000" pitchFamily="2" charset="2"/>
              <a:buChar char="§"/>
              <a:defRPr/>
            </a:pPr>
            <a:r>
              <a:rPr lang="en-US" dirty="0"/>
              <a:t>1700 x 0.5 = 850 (Activity calorie needs)</a:t>
            </a:r>
          </a:p>
          <a:p>
            <a:pPr marL="990600" lvl="1" indent="-533400">
              <a:buSzTx/>
              <a:buFont typeface="Wingdings" panose="05000000000000000000" pitchFamily="2" charset="2"/>
              <a:buChar char="§"/>
              <a:defRPr/>
            </a:pPr>
            <a:r>
              <a:rPr lang="en-US" dirty="0"/>
              <a:t>Step 3</a:t>
            </a:r>
          </a:p>
          <a:p>
            <a:pPr marL="1371600" lvl="2" indent="-457200">
              <a:buSzTx/>
              <a:buFont typeface="Wingdings" panose="05000000000000000000" pitchFamily="2" charset="2"/>
              <a:buChar char="§"/>
              <a:defRPr/>
            </a:pPr>
            <a:r>
              <a:rPr lang="en-US" dirty="0"/>
              <a:t>(1700+850) (0.1) = 255 (Digestion calorie needs)</a:t>
            </a:r>
          </a:p>
          <a:p>
            <a:pPr marL="990600" lvl="1" indent="-533400">
              <a:buSzTx/>
              <a:buFont typeface="Wingdings" panose="05000000000000000000" pitchFamily="2" charset="2"/>
              <a:buChar char="§"/>
              <a:defRPr/>
            </a:pPr>
            <a:r>
              <a:rPr lang="en-US" dirty="0"/>
              <a:t>Step 4 </a:t>
            </a:r>
          </a:p>
          <a:p>
            <a:pPr marL="1371600" lvl="2" indent="-457200">
              <a:buSzTx/>
              <a:buFont typeface="Wingdings" panose="05000000000000000000" pitchFamily="2" charset="2"/>
              <a:buChar char="§"/>
              <a:defRPr/>
            </a:pPr>
            <a:r>
              <a:rPr lang="en-US" dirty="0"/>
              <a:t>1700 + 850 + 255 = 2805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85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Determine Calorie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that you have calorie needs there may need to be modifications based on weight goals. </a:t>
            </a:r>
          </a:p>
          <a:p>
            <a:r>
              <a:rPr lang="en-US" dirty="0" smtClean="0"/>
              <a:t>Gain Weight:</a:t>
            </a:r>
          </a:p>
          <a:p>
            <a:pPr lvl="1"/>
            <a:r>
              <a:rPr lang="en-US" dirty="0" smtClean="0"/>
              <a:t>Add 500 calories/day to gain 1 pound per week</a:t>
            </a:r>
          </a:p>
          <a:p>
            <a:r>
              <a:rPr lang="en-US" dirty="0" smtClean="0"/>
              <a:t>Lose Weight:</a:t>
            </a:r>
          </a:p>
          <a:p>
            <a:pPr lvl="1"/>
            <a:r>
              <a:rPr lang="en-US" dirty="0" smtClean="0"/>
              <a:t>Subtract 500 calories/day to lose 1 pound per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3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8839200" cy="990600"/>
          </a:xfrm>
        </p:spPr>
        <p:txBody>
          <a:bodyPr/>
          <a:lstStyle/>
          <a:p>
            <a:r>
              <a:rPr lang="en-US" dirty="0" smtClean="0"/>
              <a:t>Make a Healthy Plate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1905000"/>
            <a:ext cx="4865615" cy="441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6233382"/>
            <a:ext cx="1279730" cy="47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4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Healthy Eating? 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3810000" y="2857500"/>
            <a:ext cx="3200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buClr>
                <a:srgbClr val="81CA6A"/>
              </a:buClr>
              <a:defRPr/>
            </a:pPr>
            <a:endParaRPr lang="en-US" kern="0" dirty="0">
              <a:solidFill>
                <a:srgbClr val="0033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73" y="2590800"/>
            <a:ext cx="4525411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50316" y="4572001"/>
            <a:ext cx="278640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kern="0" dirty="0">
                <a:solidFill>
                  <a:srgbClr val="003300"/>
                </a:solidFill>
                <a:latin typeface="Calibri" panose="020F0502020204030204" pitchFamily="34" charset="0"/>
              </a:rPr>
              <a:t>Enjoy lean meats in moderation</a:t>
            </a:r>
          </a:p>
          <a:p>
            <a:pPr algn="ctr"/>
            <a:endParaRPr lang="en-US" sz="1600" kern="0" dirty="0">
              <a:solidFill>
                <a:srgbClr val="0033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400" i="1" kern="0" dirty="0">
                <a:solidFill>
                  <a:srgbClr val="FF0000"/>
                </a:solidFill>
                <a:latin typeface="Calibri" panose="020F0502020204030204" pitchFamily="34" charset="0"/>
              </a:rPr>
              <a:t>Include fish 2 times weekly </a:t>
            </a:r>
          </a:p>
          <a:p>
            <a:endParaRPr lang="en-US" dirty="0">
              <a:solidFill>
                <a:srgbClr val="0033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7106761" y="4738723"/>
            <a:ext cx="1143000" cy="304800"/>
          </a:xfrm>
          <a:prstGeom prst="straightConnector1">
            <a:avLst/>
          </a:prstGeom>
          <a:solidFill>
            <a:schemeClr val="accent1"/>
          </a:solidFill>
          <a:ln w="762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2239454" y="3845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>
                <a:solidFill>
                  <a:srgbClr val="003300"/>
                </a:solidFill>
                <a:latin typeface="Calibri" panose="020F0502020204030204" pitchFamily="34" charset="0"/>
              </a:rPr>
              <a:t>Eat plenty of fruits and vegetables</a:t>
            </a:r>
            <a:endParaRPr lang="en-US" dirty="0">
              <a:solidFill>
                <a:srgbClr val="0033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4036041" y="4093887"/>
            <a:ext cx="808546" cy="150155"/>
          </a:xfrm>
          <a:prstGeom prst="straightConnector1">
            <a:avLst/>
          </a:prstGeom>
          <a:solidFill>
            <a:schemeClr val="accent1"/>
          </a:solidFill>
          <a:ln w="762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1518501" y="1528871"/>
            <a:ext cx="89154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800" b="1" i="1" kern="0" dirty="0">
                <a:solidFill>
                  <a:srgbClr val="003300">
                    <a:lumMod val="75000"/>
                    <a:lumOff val="25000"/>
                  </a:srgbClr>
                </a:solidFill>
                <a:latin typeface="Calibri" panose="020F0502020204030204" pitchFamily="34" charset="0"/>
              </a:rPr>
              <a:t>Rely on “real foods,” not processed foods - with </a:t>
            </a:r>
            <a:r>
              <a:rPr lang="en-US" sz="2800" b="1" i="1" kern="0" dirty="0" err="1">
                <a:solidFill>
                  <a:srgbClr val="003300">
                    <a:lumMod val="75000"/>
                    <a:lumOff val="25000"/>
                  </a:srgbClr>
                </a:solidFill>
                <a:latin typeface="Calibri" panose="020F0502020204030204" pitchFamily="34" charset="0"/>
              </a:rPr>
              <a:t>MyPlate</a:t>
            </a:r>
            <a:r>
              <a:rPr lang="en-US" sz="2800" b="1" i="1" kern="0" dirty="0">
                <a:solidFill>
                  <a:srgbClr val="003300">
                    <a:lumMod val="75000"/>
                    <a:lumOff val="25000"/>
                  </a:srgbClr>
                </a:solidFill>
                <a:latin typeface="Calibri" panose="020F0502020204030204" pitchFamily="34" charset="0"/>
              </a:rPr>
              <a:t>!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48017" y="2494002"/>
            <a:ext cx="16389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kern="0" dirty="0">
                <a:solidFill>
                  <a:srgbClr val="003300"/>
                </a:solidFill>
                <a:latin typeface="Calibri" panose="020F0502020204030204" pitchFamily="34" charset="0"/>
              </a:rPr>
              <a:t>Enjoy low-fat dairy foods 2-3 times daily</a:t>
            </a:r>
          </a:p>
          <a:p>
            <a:endParaRPr lang="en-US" dirty="0">
              <a:solidFill>
                <a:srgbClr val="0033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8011440" y="2695071"/>
            <a:ext cx="675360" cy="146719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4744397" y="2273155"/>
            <a:ext cx="3294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kern="0" dirty="0">
                <a:solidFill>
                  <a:srgbClr val="003300"/>
                </a:solidFill>
                <a:latin typeface="Calibri" panose="020F0502020204030204" pitchFamily="34" charset="0"/>
              </a:rPr>
              <a:t>Make half your grains, </a:t>
            </a:r>
            <a:r>
              <a:rPr lang="en-US" sz="1600" i="1" kern="0" dirty="0">
                <a:solidFill>
                  <a:srgbClr val="003300"/>
                </a:solidFill>
                <a:latin typeface="Calibri" panose="020F0502020204030204" pitchFamily="34" charset="0"/>
              </a:rPr>
              <a:t>whole grains</a:t>
            </a:r>
            <a:endParaRPr lang="en-US" sz="1600" i="1" dirty="0">
              <a:solidFill>
                <a:srgbClr val="0033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6582494" y="2716098"/>
            <a:ext cx="0" cy="457200"/>
          </a:xfrm>
          <a:prstGeom prst="straightConnector1">
            <a:avLst/>
          </a:prstGeom>
          <a:solidFill>
            <a:schemeClr val="accent1"/>
          </a:solidFill>
          <a:ln w="76200" cap="sq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6210300"/>
            <a:ext cx="1295400" cy="4857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6233382"/>
            <a:ext cx="1279730" cy="47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Carbohydrates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8300" y="1752600"/>
            <a:ext cx="8915400" cy="3886200"/>
          </a:xfrm>
        </p:spPr>
        <p:txBody>
          <a:bodyPr/>
          <a:lstStyle/>
          <a:p>
            <a:pPr>
              <a:spcBef>
                <a:spcPts val="1800"/>
              </a:spcBef>
              <a:defRPr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Body’s main source of energy</a:t>
            </a:r>
          </a:p>
          <a:p>
            <a:pPr>
              <a:spcBef>
                <a:spcPts val="1800"/>
              </a:spcBef>
              <a:defRPr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Provide the body with fiber, essential vitamins and minerals</a:t>
            </a:r>
          </a:p>
          <a:p>
            <a:pPr marL="0" indent="0">
              <a:spcBef>
                <a:spcPts val="1800"/>
              </a:spcBef>
              <a:buNone/>
              <a:defRPr/>
            </a:pPr>
            <a:endParaRPr lang="en-US" sz="2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1800"/>
              </a:spcBef>
              <a:buNone/>
              <a:defRPr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Print" panose="02000600000000000000" pitchFamily="2" charset="0"/>
              </a:rPr>
              <a:t>Complex carbohydrates are the best choice </a:t>
            </a:r>
          </a:p>
          <a:p>
            <a:pPr lvl="1">
              <a:spcBef>
                <a:spcPts val="0"/>
              </a:spcBef>
              <a:defRPr/>
            </a:pP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Choose whole grains, fruits, vegetables and low-fat dairy </a:t>
            </a:r>
          </a:p>
          <a:p>
            <a:pPr>
              <a:spcBef>
                <a:spcPts val="1800"/>
              </a:spcBef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1800"/>
              </a:spcBef>
              <a:buNone/>
              <a:defRPr/>
            </a:pPr>
            <a:endParaRPr 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733597"/>
            <a:ext cx="3581400" cy="2067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124575"/>
            <a:ext cx="1524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1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Simple Carbohydrates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76400"/>
            <a:ext cx="8534400" cy="4114800"/>
          </a:xfrm>
        </p:spPr>
        <p:txBody>
          <a:bodyPr/>
          <a:lstStyle/>
          <a:p>
            <a:pPr marL="0" indent="0" algn="ctr">
              <a:spcBef>
                <a:spcPts val="1800"/>
              </a:spcBef>
              <a:buNone/>
              <a:defRPr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Print" panose="02000600000000000000" pitchFamily="2" charset="0"/>
              </a:rPr>
              <a:t>Examples: Pop, candy, pastries, cookies etc. 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Segoe Print" panose="02000600000000000000" pitchFamily="2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Low or no essential vitamins and minerals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Provides short-term energy </a:t>
            </a:r>
          </a:p>
          <a:p>
            <a:pPr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Skip these or </a:t>
            </a:r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choose in moderation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219575"/>
            <a:ext cx="1704658" cy="1733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0" y="6138863"/>
            <a:ext cx="13970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3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Green apples design template">
  <a:themeElements>
    <a:clrScheme name="Office Theme 1">
      <a:dk1>
        <a:srgbClr val="003300"/>
      </a:dk1>
      <a:lt1>
        <a:srgbClr val="226822"/>
      </a:lt1>
      <a:dk2>
        <a:srgbClr val="FFFFFF"/>
      </a:dk2>
      <a:lt2>
        <a:srgbClr val="220011"/>
      </a:lt2>
      <a:accent1>
        <a:srgbClr val="81CA6A"/>
      </a:accent1>
      <a:accent2>
        <a:srgbClr val="83ABC1"/>
      </a:accent2>
      <a:accent3>
        <a:srgbClr val="ABB9AB"/>
      </a:accent3>
      <a:accent4>
        <a:srgbClr val="002A00"/>
      </a:accent4>
      <a:accent5>
        <a:srgbClr val="C1E1B9"/>
      </a:accent5>
      <a:accent6>
        <a:srgbClr val="769BAF"/>
      </a:accent6>
      <a:hlink>
        <a:srgbClr val="A58779"/>
      </a:hlink>
      <a:folHlink>
        <a:srgbClr val="7E83B6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3300"/>
        </a:dk1>
        <a:lt1>
          <a:srgbClr val="226822"/>
        </a:lt1>
        <a:dk2>
          <a:srgbClr val="FFFFFF"/>
        </a:dk2>
        <a:lt2>
          <a:srgbClr val="220011"/>
        </a:lt2>
        <a:accent1>
          <a:srgbClr val="81CA6A"/>
        </a:accent1>
        <a:accent2>
          <a:srgbClr val="83ABC1"/>
        </a:accent2>
        <a:accent3>
          <a:srgbClr val="ABB9AB"/>
        </a:accent3>
        <a:accent4>
          <a:srgbClr val="002A00"/>
        </a:accent4>
        <a:accent5>
          <a:srgbClr val="C1E1B9"/>
        </a:accent5>
        <a:accent6>
          <a:srgbClr val="769BAF"/>
        </a:accent6>
        <a:hlink>
          <a:srgbClr val="A58779"/>
        </a:hlink>
        <a:folHlink>
          <a:srgbClr val="7E83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reen apples design template">
  <a:themeElements>
    <a:clrScheme name="Office Theme 1">
      <a:dk1>
        <a:srgbClr val="003300"/>
      </a:dk1>
      <a:lt1>
        <a:srgbClr val="226822"/>
      </a:lt1>
      <a:dk2>
        <a:srgbClr val="FFFFFF"/>
      </a:dk2>
      <a:lt2>
        <a:srgbClr val="220011"/>
      </a:lt2>
      <a:accent1>
        <a:srgbClr val="81CA6A"/>
      </a:accent1>
      <a:accent2>
        <a:srgbClr val="83ABC1"/>
      </a:accent2>
      <a:accent3>
        <a:srgbClr val="ABB9AB"/>
      </a:accent3>
      <a:accent4>
        <a:srgbClr val="002A00"/>
      </a:accent4>
      <a:accent5>
        <a:srgbClr val="C1E1B9"/>
      </a:accent5>
      <a:accent6>
        <a:srgbClr val="769BAF"/>
      </a:accent6>
      <a:hlink>
        <a:srgbClr val="A58779"/>
      </a:hlink>
      <a:folHlink>
        <a:srgbClr val="7E83B6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3300"/>
        </a:dk1>
        <a:lt1>
          <a:srgbClr val="226822"/>
        </a:lt1>
        <a:dk2>
          <a:srgbClr val="FFFFFF"/>
        </a:dk2>
        <a:lt2>
          <a:srgbClr val="220011"/>
        </a:lt2>
        <a:accent1>
          <a:srgbClr val="81CA6A"/>
        </a:accent1>
        <a:accent2>
          <a:srgbClr val="83ABC1"/>
        </a:accent2>
        <a:accent3>
          <a:srgbClr val="ABB9AB"/>
        </a:accent3>
        <a:accent4>
          <a:srgbClr val="002A00"/>
        </a:accent4>
        <a:accent5>
          <a:srgbClr val="C1E1B9"/>
        </a:accent5>
        <a:accent6>
          <a:srgbClr val="769BAF"/>
        </a:accent6>
        <a:hlink>
          <a:srgbClr val="A58779"/>
        </a:hlink>
        <a:folHlink>
          <a:srgbClr val="7E83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Green apples design template">
  <a:themeElements>
    <a:clrScheme name="Office Theme 1">
      <a:dk1>
        <a:srgbClr val="003300"/>
      </a:dk1>
      <a:lt1>
        <a:srgbClr val="226822"/>
      </a:lt1>
      <a:dk2>
        <a:srgbClr val="FFFFFF"/>
      </a:dk2>
      <a:lt2>
        <a:srgbClr val="220011"/>
      </a:lt2>
      <a:accent1>
        <a:srgbClr val="81CA6A"/>
      </a:accent1>
      <a:accent2>
        <a:srgbClr val="83ABC1"/>
      </a:accent2>
      <a:accent3>
        <a:srgbClr val="ABB9AB"/>
      </a:accent3>
      <a:accent4>
        <a:srgbClr val="002A00"/>
      </a:accent4>
      <a:accent5>
        <a:srgbClr val="C1E1B9"/>
      </a:accent5>
      <a:accent6>
        <a:srgbClr val="769BAF"/>
      </a:accent6>
      <a:hlink>
        <a:srgbClr val="A58779"/>
      </a:hlink>
      <a:folHlink>
        <a:srgbClr val="7E83B6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3300"/>
        </a:dk1>
        <a:lt1>
          <a:srgbClr val="226822"/>
        </a:lt1>
        <a:dk2>
          <a:srgbClr val="FFFFFF"/>
        </a:dk2>
        <a:lt2>
          <a:srgbClr val="220011"/>
        </a:lt2>
        <a:accent1>
          <a:srgbClr val="81CA6A"/>
        </a:accent1>
        <a:accent2>
          <a:srgbClr val="83ABC1"/>
        </a:accent2>
        <a:accent3>
          <a:srgbClr val="ABB9AB"/>
        </a:accent3>
        <a:accent4>
          <a:srgbClr val="002A00"/>
        </a:accent4>
        <a:accent5>
          <a:srgbClr val="C1E1B9"/>
        </a:accent5>
        <a:accent6>
          <a:srgbClr val="769BAF"/>
        </a:accent6>
        <a:hlink>
          <a:srgbClr val="A58779"/>
        </a:hlink>
        <a:folHlink>
          <a:srgbClr val="7E83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Green apples design template">
  <a:themeElements>
    <a:clrScheme name="Office Theme 1">
      <a:dk1>
        <a:srgbClr val="003300"/>
      </a:dk1>
      <a:lt1>
        <a:srgbClr val="226822"/>
      </a:lt1>
      <a:dk2>
        <a:srgbClr val="FFFFFF"/>
      </a:dk2>
      <a:lt2>
        <a:srgbClr val="220011"/>
      </a:lt2>
      <a:accent1>
        <a:srgbClr val="81CA6A"/>
      </a:accent1>
      <a:accent2>
        <a:srgbClr val="83ABC1"/>
      </a:accent2>
      <a:accent3>
        <a:srgbClr val="ABB9AB"/>
      </a:accent3>
      <a:accent4>
        <a:srgbClr val="002A00"/>
      </a:accent4>
      <a:accent5>
        <a:srgbClr val="C1E1B9"/>
      </a:accent5>
      <a:accent6>
        <a:srgbClr val="769BAF"/>
      </a:accent6>
      <a:hlink>
        <a:srgbClr val="A58779"/>
      </a:hlink>
      <a:folHlink>
        <a:srgbClr val="7E83B6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3300"/>
        </a:dk1>
        <a:lt1>
          <a:srgbClr val="226822"/>
        </a:lt1>
        <a:dk2>
          <a:srgbClr val="FFFFFF"/>
        </a:dk2>
        <a:lt2>
          <a:srgbClr val="220011"/>
        </a:lt2>
        <a:accent1>
          <a:srgbClr val="81CA6A"/>
        </a:accent1>
        <a:accent2>
          <a:srgbClr val="83ABC1"/>
        </a:accent2>
        <a:accent3>
          <a:srgbClr val="ABB9AB"/>
        </a:accent3>
        <a:accent4>
          <a:srgbClr val="002A00"/>
        </a:accent4>
        <a:accent5>
          <a:srgbClr val="C1E1B9"/>
        </a:accent5>
        <a:accent6>
          <a:srgbClr val="769BAF"/>
        </a:accent6>
        <a:hlink>
          <a:srgbClr val="A58779"/>
        </a:hlink>
        <a:folHlink>
          <a:srgbClr val="7E83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1013</Words>
  <Application>Microsoft Office PowerPoint</Application>
  <PresentationFormat>Widescreen</PresentationFormat>
  <Paragraphs>196</Paragraphs>
  <Slides>20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ＭＳ Ｐゴシック</vt:lpstr>
      <vt:lpstr>Aharoni</vt:lpstr>
      <vt:lpstr>Arial Narrow</vt:lpstr>
      <vt:lpstr>Bradley Hand ITC</vt:lpstr>
      <vt:lpstr>Calibri</vt:lpstr>
      <vt:lpstr>Segoe Print</vt:lpstr>
      <vt:lpstr>Times New Roman</vt:lpstr>
      <vt:lpstr>Verdana</vt:lpstr>
      <vt:lpstr>Wingdings</vt:lpstr>
      <vt:lpstr>Green apples design template</vt:lpstr>
      <vt:lpstr>1_Green apples design template</vt:lpstr>
      <vt:lpstr>2_Green apples design template</vt:lpstr>
      <vt:lpstr>3_Green apples design template</vt:lpstr>
      <vt:lpstr>Bitmap Image</vt:lpstr>
      <vt:lpstr>Energy Balance How to Stay on Track with Weight Goals</vt:lpstr>
      <vt:lpstr>How Body Uses Energy</vt:lpstr>
      <vt:lpstr>Calculating Your Calorie Needs</vt:lpstr>
      <vt:lpstr>Calculating Your Caloric Needs (Do for self)</vt:lpstr>
      <vt:lpstr>How to Determine Calorie Needs</vt:lpstr>
      <vt:lpstr>Make a Healthy Plate</vt:lpstr>
      <vt:lpstr>What is Healthy Eating? </vt:lpstr>
      <vt:lpstr>Carbohydrates</vt:lpstr>
      <vt:lpstr>Simple Carbohydrates</vt:lpstr>
      <vt:lpstr>Fat</vt:lpstr>
      <vt:lpstr>Protein </vt:lpstr>
      <vt:lpstr>What to Eat? </vt:lpstr>
      <vt:lpstr>Smart Snacks</vt:lpstr>
      <vt:lpstr>Breakfast</vt:lpstr>
      <vt:lpstr>Eat Every Couple of Hours </vt:lpstr>
      <vt:lpstr>Are you Hungry or Thirsty? </vt:lpstr>
      <vt:lpstr>PowerPoint Presentation</vt:lpstr>
      <vt:lpstr>Size Matters</vt:lpstr>
      <vt:lpstr>Putting It All Together</vt:lpstr>
      <vt:lpstr>Questions?</vt:lpstr>
    </vt:vector>
  </TitlesOfParts>
  <Company>Hy-Vee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Balance How to Stay on Track with Weight Goals</dc:title>
  <dc:creator>Liberty - Dietitian, Rebecca Forrest</dc:creator>
  <cp:lastModifiedBy>Laura Sorens</cp:lastModifiedBy>
  <cp:revision>3</cp:revision>
  <dcterms:created xsi:type="dcterms:W3CDTF">2018-11-07T14:26:52Z</dcterms:created>
  <dcterms:modified xsi:type="dcterms:W3CDTF">2018-11-07T15:22:53Z</dcterms:modified>
</cp:coreProperties>
</file>